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1AF82A-D3AC-8827-1C1C-B9B36D9D37E5}" v="84" dt="2025-01-13T02:35:57.414"/>
    <p1510:client id="{84746381-E980-2187-0F0F-ECF722B930E3}" v="221" dt="2025-01-12T22:55:28.9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with a colorful loop&#10;&#10;Description automatically generated">
            <a:extLst>
              <a:ext uri="{FF2B5EF4-FFF2-40B4-BE49-F238E27FC236}">
                <a16:creationId xmlns:a16="http://schemas.microsoft.com/office/drawing/2014/main" id="{8C752D9C-2A37-5B1D-5834-34D9C1A8C7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90" r="20020" b="231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 fontScale="90000"/>
          </a:bodyPr>
          <a:lstStyle/>
          <a:p>
            <a:r>
              <a:rPr lang="en-US" sz="2800" dirty="0"/>
              <a:t>Module 1.2 Assignment</a:t>
            </a:r>
            <a:br>
              <a:rPr lang="en-US" sz="2800" dirty="0"/>
            </a:br>
            <a:r>
              <a:rPr lang="en-US" sz="2800" dirty="0"/>
              <a:t>Technology Value Steam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i="1" dirty="0">
                <a:ea typeface="+mn-lt"/>
                <a:cs typeface="+mn-lt"/>
              </a:rPr>
              <a:t>Exploring Lead Times and DevOps Efficiency</a:t>
            </a:r>
            <a:endParaRPr lang="en-US" i="1" dirty="0"/>
          </a:p>
          <a:p>
            <a:r>
              <a:rPr lang="en-US" sz="1700" b="1" dirty="0"/>
              <a:t>Written </a:t>
            </a:r>
            <a:r>
              <a:rPr lang="en-US" sz="1700" dirty="0"/>
              <a:t>by Victor Gregory</a:t>
            </a:r>
            <a:endParaRPr lang="en-US" dirty="0"/>
          </a:p>
          <a:p>
            <a:r>
              <a:rPr lang="en-US" sz="1700" dirty="0"/>
              <a:t>CSD380-H330</a:t>
            </a:r>
          </a:p>
          <a:p>
            <a:r>
              <a:rPr lang="en-US" sz="1700" dirty="0"/>
              <a:t>Professor Sue Sampson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45CA849-654C-4173-AD99-B3A252827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20328-F4B0-FC73-C2A8-6E84BB80A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Lead Time vs. Processing Time</a:t>
            </a:r>
            <a:endParaRPr lang="en-US" sz="3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7931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person and person sitting at a table with laptops&#10;&#10;Description automatically generated">
            <a:extLst>
              <a:ext uri="{FF2B5EF4-FFF2-40B4-BE49-F238E27FC236}">
                <a16:creationId xmlns:a16="http://schemas.microsoft.com/office/drawing/2014/main" id="{2488598B-01FE-1128-6AA0-206504930A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96"/>
          <a:stretch/>
        </p:blipFill>
        <p:spPr>
          <a:xfrm>
            <a:off x="429768" y="1721922"/>
            <a:ext cx="6704891" cy="4520559"/>
          </a:xfrm>
          <a:prstGeom prst="rect">
            <a:avLst/>
          </a:prstGeom>
        </p:spPr>
      </p:pic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Content Placeholder 7">
            <a:extLst>
              <a:ext uri="{FF2B5EF4-FFF2-40B4-BE49-F238E27FC236}">
                <a16:creationId xmlns:a16="http://schemas.microsoft.com/office/drawing/2014/main" id="{4DE3DAA8-FF5D-386A-DD2F-488B880FB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752" y="2020824"/>
            <a:ext cx="3455097" cy="3959352"/>
          </a:xfrm>
        </p:spPr>
        <p:txBody>
          <a:bodyPr anchor="ctr">
            <a:normAutofit/>
          </a:bodyPr>
          <a:lstStyle/>
          <a:p>
            <a:r>
              <a:rPr lang="en-US" sz="1800" b="1" dirty="0">
                <a:ea typeface="+mn-lt"/>
                <a:cs typeface="+mn-lt"/>
              </a:rPr>
              <a:t>Lead Time:</a:t>
            </a:r>
            <a:r>
              <a:rPr lang="en-US" sz="1800" dirty="0">
                <a:ea typeface="+mn-lt"/>
                <a:cs typeface="+mn-lt"/>
              </a:rPr>
              <a:t> The total time from when a customer request is made until it is fulfilled.</a:t>
            </a:r>
            <a:endParaRPr lang="en-US" sz="1800" dirty="0"/>
          </a:p>
          <a:p>
            <a:r>
              <a:rPr lang="en-US" sz="1800" b="1" dirty="0">
                <a:ea typeface="+mn-lt"/>
                <a:cs typeface="+mn-lt"/>
              </a:rPr>
              <a:t>Processing Time:</a:t>
            </a:r>
            <a:r>
              <a:rPr lang="en-US" sz="1800" dirty="0">
                <a:ea typeface="+mn-lt"/>
                <a:cs typeface="+mn-lt"/>
              </a:rPr>
              <a:t> The active time spent working on that request without including delays.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481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45CA849-654C-4173-AD99-B3A252827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20328-F4B0-FC73-C2A8-6E84BB80A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Lead Time vs. Processing Time</a:t>
            </a:r>
            <a:endParaRPr lang="en-US" sz="3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7931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Content Placeholder 7">
            <a:extLst>
              <a:ext uri="{FF2B5EF4-FFF2-40B4-BE49-F238E27FC236}">
                <a16:creationId xmlns:a16="http://schemas.microsoft.com/office/drawing/2014/main" id="{4DE3DAA8-FF5D-386A-DD2F-488B880FB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752" y="2020824"/>
            <a:ext cx="3455097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r>
              <a:rPr lang="en-US" sz="1800" b="1" dirty="0">
                <a:ea typeface="+mn-lt"/>
                <a:cs typeface="+mn-lt"/>
              </a:rPr>
              <a:t>Key Difference:</a:t>
            </a:r>
            <a:r>
              <a:rPr lang="en-US" sz="1800" dirty="0">
                <a:ea typeface="+mn-lt"/>
                <a:cs typeface="+mn-lt"/>
              </a:rPr>
              <a:t> Lead Time includes waiting periods, while Processing Time focuses only on active effort.</a:t>
            </a:r>
            <a:endParaRPr lang="en-US" dirty="0"/>
          </a:p>
          <a:p>
            <a:endParaRPr lang="en-US" sz="1800" dirty="0"/>
          </a:p>
        </p:txBody>
      </p:sp>
      <p:pic>
        <p:nvPicPr>
          <p:cNvPr id="3" name="Picture 2" descr="Using AI To Establish Continuous Value Stream Mapping In, 45% OFF">
            <a:extLst>
              <a:ext uri="{FF2B5EF4-FFF2-40B4-BE49-F238E27FC236}">
                <a16:creationId xmlns:a16="http://schemas.microsoft.com/office/drawing/2014/main" id="{CA086D51-C5E7-52BD-E189-EB5163B9F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1616392"/>
            <a:ext cx="7400925" cy="38347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B41E24-4D3F-4097-EBE0-B4BF01C883D4}"/>
              </a:ext>
            </a:extLst>
          </p:cNvPr>
          <p:cNvSpPr txBox="1"/>
          <p:nvPr/>
        </p:nvSpPr>
        <p:spPr>
          <a:xfrm>
            <a:off x="239485" y="5693228"/>
            <a:ext cx="70321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ea typeface="+mn-lt"/>
                <a:cs typeface="+mn-lt"/>
              </a:rPr>
              <a:t>In this Example:</a:t>
            </a:r>
            <a:r>
              <a:rPr lang="en-US" dirty="0">
                <a:ea typeface="+mn-lt"/>
                <a:cs typeface="+mn-lt"/>
              </a:rPr>
              <a:t> This graphic provides a timeline that helps to visualize the waiting and processing phases.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512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typing on a computer&#10;&#10;Description automatically generated">
            <a:extLst>
              <a:ext uri="{FF2B5EF4-FFF2-40B4-BE49-F238E27FC236}">
                <a16:creationId xmlns:a16="http://schemas.microsoft.com/office/drawing/2014/main" id="{927098FD-B41D-712D-A6F9-BDE1CBF6C2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28" r="14431" b="-1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6B9E9E-B8D7-CD40-8A24-8BB4BB75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en-US" sz="3400">
                <a:ea typeface="+mj-lt"/>
                <a:cs typeface="+mj-lt"/>
              </a:rPr>
              <a:t>Traditional Deployment: Long Lead Times</a:t>
            </a:r>
            <a:endParaRPr lang="en-US" sz="34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9F9D9-21AE-20CB-5661-2DDBEF8B7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b="1" dirty="0">
                <a:ea typeface="+mn-lt"/>
                <a:cs typeface="+mn-lt"/>
              </a:rPr>
              <a:t>Challenges:</a:t>
            </a:r>
            <a:endParaRPr lang="en-US" sz="1600" dirty="0"/>
          </a:p>
          <a:p>
            <a:r>
              <a:rPr lang="en-US" sz="1600" dirty="0">
                <a:ea typeface="+mn-lt"/>
                <a:cs typeface="+mn-lt"/>
              </a:rPr>
              <a:t>Manual approvals can create bottlenecks.</a:t>
            </a:r>
            <a:endParaRPr lang="en-US" sz="1600" dirty="0"/>
          </a:p>
          <a:p>
            <a:r>
              <a:rPr lang="en-US" sz="1600" dirty="0">
                <a:ea typeface="+mn-lt"/>
                <a:cs typeface="+mn-lt"/>
              </a:rPr>
              <a:t>Testing is often delayed until the end of development.</a:t>
            </a:r>
            <a:endParaRPr lang="en-US" sz="1600" dirty="0"/>
          </a:p>
          <a:p>
            <a:r>
              <a:rPr lang="en-US" sz="1600" dirty="0">
                <a:ea typeface="+mn-lt"/>
                <a:cs typeface="+mn-lt"/>
              </a:rPr>
              <a:t>Limited communication between development and operations teams.</a:t>
            </a: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ea typeface="+mn-lt"/>
                <a:cs typeface="+mn-lt"/>
              </a:rPr>
              <a:t>Consequences:</a:t>
            </a:r>
            <a:endParaRPr lang="en-US" sz="1600" dirty="0"/>
          </a:p>
          <a:p>
            <a:r>
              <a:rPr lang="en-US" sz="1600" dirty="0">
                <a:ea typeface="+mn-lt"/>
                <a:cs typeface="+mn-lt"/>
              </a:rPr>
              <a:t>Slow innovation cycles and high operational costs.</a:t>
            </a:r>
            <a:endParaRPr lang="en-US" sz="1600" dirty="0"/>
          </a:p>
          <a:p>
            <a:r>
              <a:rPr lang="en-US" sz="1600" dirty="0">
                <a:ea typeface="+mn-lt"/>
                <a:cs typeface="+mn-lt"/>
              </a:rPr>
              <a:t>Long deployment times affect customer satisfaction.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51821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typing on a keyboard&#10;&#10;Description automatically generated">
            <a:extLst>
              <a:ext uri="{FF2B5EF4-FFF2-40B4-BE49-F238E27FC236}">
                <a16:creationId xmlns:a16="http://schemas.microsoft.com/office/drawing/2014/main" id="{B12B0B40-8833-E753-B571-9271D7B8F2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739" r="-1" b="16888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19161-1EC2-9897-023E-09B0F3B9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en-US" sz="3400">
                <a:ea typeface="+mj-lt"/>
                <a:cs typeface="+mj-lt"/>
              </a:rPr>
              <a:t>DevOps Ideal: Faster Deployment</a:t>
            </a:r>
            <a:endParaRPr lang="en-US" sz="34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8FD13-6590-F00F-D1E7-8C9404B5A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b="1">
                <a:ea typeface="+mn-lt"/>
                <a:cs typeface="+mn-lt"/>
              </a:rPr>
              <a:t>Key Practices: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Continuous Integration and Continuous Deployment (CI/CD) automates code testing and delivery.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Automated testing ensures faster, consistent quality checks.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Enhanced collaboration between Dev and Ops improves efficiency.</a:t>
            </a:r>
            <a:endParaRPr lang="en-US" sz="1600"/>
          </a:p>
          <a:p>
            <a:pPr marL="0" indent="0">
              <a:buNone/>
            </a:pPr>
            <a:r>
              <a:rPr lang="en-US" sz="1600" b="1">
                <a:ea typeface="+mn-lt"/>
                <a:cs typeface="+mn-lt"/>
              </a:rPr>
              <a:t>Results: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Deployment times reduced from months to minutes.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Improved system reliability and faster feature releases.</a:t>
            </a:r>
            <a:endParaRPr lang="en-US" sz="1600"/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624855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C02B9-29CA-F27B-24AE-6D169A5A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27026"/>
            <a:ext cx="11390664" cy="2287588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/>
              <a:t>Before and After Deployment</a:t>
            </a:r>
          </a:p>
        </p:txBody>
      </p:sp>
      <p:pic>
        <p:nvPicPr>
          <p:cNvPr id="12" name="Content Placeholder 11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3E35A03D-9F40-261C-B734-7E5BFB0EBB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04" b="6511"/>
          <a:stretch/>
        </p:blipFill>
        <p:spPr>
          <a:xfrm>
            <a:off x="-9168" y="2763151"/>
            <a:ext cx="12201168" cy="4093262"/>
          </a:xfrm>
          <a:custGeom>
            <a:avLst/>
            <a:gdLst/>
            <a:ahLst/>
            <a:cxnLst/>
            <a:rect l="l" t="t" r="r" b="b"/>
            <a:pathLst>
              <a:path w="12201168" h="4093262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52539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DC53185B-2D6B-2FB7-EC35-1543CFB81C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72" r="11487" b="-1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F8928-401F-B2BD-D37D-384DFC9B2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en-US" sz="3400">
                <a:ea typeface="+mj-lt"/>
                <a:cs typeface="+mj-lt"/>
              </a:rPr>
              <a:t>Strategies for DevOps Success</a:t>
            </a:r>
            <a:endParaRPr lang="en-US" sz="34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2B2A2-0694-15B0-943F-7CE11D2CE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900" b="1">
                <a:ea typeface="+mn-lt"/>
                <a:cs typeface="+mn-lt"/>
              </a:rPr>
              <a:t>Adopt CI/CD Pipelines:</a:t>
            </a:r>
            <a:r>
              <a:rPr lang="en-US" sz="1900">
                <a:ea typeface="+mn-lt"/>
                <a:cs typeface="+mn-lt"/>
              </a:rPr>
              <a:t> Automate testing and code integration.</a:t>
            </a:r>
            <a:endParaRPr lang="en-US" sz="1900"/>
          </a:p>
          <a:p>
            <a:r>
              <a:rPr lang="en-US" sz="1900" b="1">
                <a:ea typeface="+mn-lt"/>
                <a:cs typeface="+mn-lt"/>
              </a:rPr>
              <a:t>Automate Infrastructure:</a:t>
            </a:r>
            <a:r>
              <a:rPr lang="en-US" sz="1900">
                <a:ea typeface="+mn-lt"/>
                <a:cs typeface="+mn-lt"/>
              </a:rPr>
              <a:t> Use Infrastructure as Code (IaC) for consistent environments.</a:t>
            </a:r>
            <a:endParaRPr lang="en-US" sz="1900"/>
          </a:p>
          <a:p>
            <a:r>
              <a:rPr lang="en-US" sz="1900" b="1">
                <a:ea typeface="+mn-lt"/>
                <a:cs typeface="+mn-lt"/>
              </a:rPr>
              <a:t>Encourage Cultural Change:</a:t>
            </a:r>
            <a:r>
              <a:rPr lang="en-US" sz="1900">
                <a:ea typeface="+mn-lt"/>
                <a:cs typeface="+mn-lt"/>
              </a:rPr>
              <a:t> Foster collaboration between development and operations teams.</a:t>
            </a:r>
            <a:endParaRPr lang="en-US" sz="1900"/>
          </a:p>
          <a:p>
            <a:r>
              <a:rPr lang="en-US" sz="1900" b="1">
                <a:ea typeface="+mn-lt"/>
                <a:cs typeface="+mn-lt"/>
              </a:rPr>
              <a:t>Track Metrics:</a:t>
            </a:r>
            <a:r>
              <a:rPr lang="en-US" sz="1900">
                <a:ea typeface="+mn-lt"/>
                <a:cs typeface="+mn-lt"/>
              </a:rPr>
              <a:t> Measure lead time, deployment frequency, and system reliability to drive improvement.</a:t>
            </a:r>
            <a:endParaRPr lang="en-US" sz="1900"/>
          </a:p>
          <a:p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2841474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virtual reality glasses&#10;&#10;Description automatically generated">
            <a:extLst>
              <a:ext uri="{FF2B5EF4-FFF2-40B4-BE49-F238E27FC236}">
                <a16:creationId xmlns:a16="http://schemas.microsoft.com/office/drawing/2014/main" id="{A9249C06-9D28-B853-0B05-24E4D970D2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65D927-91C5-07E9-EBD2-CF523C8C4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Case Study: DevOps in Action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4525C-9175-D712-7982-6CCCB826F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600" b="1">
                <a:ea typeface="+mn-lt"/>
                <a:cs typeface="+mn-lt"/>
              </a:rPr>
              <a:t>Company:</a:t>
            </a:r>
            <a:r>
              <a:rPr lang="en-US" sz="1600">
                <a:ea typeface="+mn-lt"/>
                <a:cs typeface="+mn-lt"/>
              </a:rPr>
              <a:t> MeCo</a:t>
            </a:r>
            <a:endParaRPr lang="en-US" sz="1600"/>
          </a:p>
          <a:p>
            <a:r>
              <a:rPr lang="en-US" sz="1600" b="1">
                <a:ea typeface="+mn-lt"/>
                <a:cs typeface="+mn-lt"/>
              </a:rPr>
              <a:t>Challenge:</a:t>
            </a:r>
            <a:r>
              <a:rPr lang="en-US" sz="1600">
                <a:ea typeface="+mn-lt"/>
                <a:cs typeface="+mn-lt"/>
              </a:rPr>
              <a:t> Deployment times took months due to manual approvals and disconnected teams.</a:t>
            </a:r>
            <a:endParaRPr lang="en-US" sz="1600"/>
          </a:p>
          <a:p>
            <a:r>
              <a:rPr lang="en-US" sz="1600" b="1">
                <a:ea typeface="+mn-lt"/>
                <a:cs typeface="+mn-lt"/>
              </a:rPr>
              <a:t>Solution:</a:t>
            </a:r>
            <a:r>
              <a:rPr lang="en-US" sz="1600">
                <a:ea typeface="+mn-lt"/>
                <a:cs typeface="+mn-lt"/>
              </a:rPr>
              <a:t> Implemented CI/CD pipelines, automated testing, and streamlined communication between teams.</a:t>
            </a:r>
            <a:endParaRPr lang="en-US" sz="1600"/>
          </a:p>
          <a:p>
            <a:pPr marL="0" indent="0">
              <a:buNone/>
            </a:pPr>
            <a:r>
              <a:rPr lang="en-US" sz="1600" b="1">
                <a:ea typeface="+mn-lt"/>
                <a:cs typeface="+mn-lt"/>
              </a:rPr>
              <a:t>Results: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Deployment lead times reduced from 3 months to 15 minutes.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Improved system reliability and faster delivery of customer features.</a:t>
            </a:r>
            <a:endParaRPr lang="en-US" sz="1600"/>
          </a:p>
          <a:p>
            <a:endParaRPr lang="en-US" sz="1600"/>
          </a:p>
        </p:txBody>
      </p:sp>
      <p:pic>
        <p:nvPicPr>
          <p:cNvPr id="5" name="Picture 4" descr="Plandek - DORA metrics dashboard - Deployment Frequency">
            <a:extLst>
              <a:ext uri="{FF2B5EF4-FFF2-40B4-BE49-F238E27FC236}">
                <a16:creationId xmlns:a16="http://schemas.microsoft.com/office/drawing/2014/main" id="{2308BCA8-3FE3-F9D6-2D24-FEB597901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23" y="2465832"/>
            <a:ext cx="2743200" cy="1926336"/>
          </a:xfrm>
          <a:prstGeom prst="rect">
            <a:avLst/>
          </a:prstGeom>
        </p:spPr>
      </p:pic>
      <p:pic>
        <p:nvPicPr>
          <p:cNvPr id="6" name="Picture 5" descr="Plandek - DORA metrics dashboard - Lead Time for Changes">
            <a:extLst>
              <a:ext uri="{FF2B5EF4-FFF2-40B4-BE49-F238E27FC236}">
                <a16:creationId xmlns:a16="http://schemas.microsoft.com/office/drawing/2014/main" id="{4F909B76-23A4-F69F-14B0-7048C2B0E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622" y="333661"/>
            <a:ext cx="2743199" cy="209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493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people working with gears&#10;&#10;Description automatically generated">
            <a:extLst>
              <a:ext uri="{FF2B5EF4-FFF2-40B4-BE49-F238E27FC236}">
                <a16:creationId xmlns:a16="http://schemas.microsoft.com/office/drawing/2014/main" id="{93980D2B-FE31-455C-F7CC-047F40A6D2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07" r="14452" b="-1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B78877-0C8D-67C0-2A0D-3228A4553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en-US" sz="3400"/>
              <a:t>Conclusion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83EBC-1D18-B4B7-A5CF-4ECA365D0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Traditional methods result in long deployment times and inefficiencies.</a:t>
            </a:r>
            <a:endParaRPr lang="en-US" sz="2000"/>
          </a:p>
          <a:p>
            <a:r>
              <a:rPr lang="en-US" sz="2000">
                <a:ea typeface="+mn-lt"/>
                <a:cs typeface="+mn-lt"/>
              </a:rPr>
              <a:t>DevOps practices enable faster, more reliable software deployment.</a:t>
            </a:r>
            <a:endParaRPr lang="en-US" sz="2000"/>
          </a:p>
          <a:p>
            <a:r>
              <a:rPr lang="en-US" sz="2000" b="1">
                <a:ea typeface="+mn-lt"/>
                <a:cs typeface="+mn-lt"/>
              </a:rPr>
              <a:t>Takeaway:</a:t>
            </a:r>
            <a:r>
              <a:rPr lang="en-US" sz="2000">
                <a:ea typeface="+mn-lt"/>
                <a:cs typeface="+mn-lt"/>
              </a:rPr>
              <a:t> Streamlining the technology value stream improves both efficiency and customer satisfaction.</a:t>
            </a:r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5498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Module 1.2 Assignment Technology Value Steam</vt:lpstr>
      <vt:lpstr>Lead Time vs. Processing Time</vt:lpstr>
      <vt:lpstr>Lead Time vs. Processing Time</vt:lpstr>
      <vt:lpstr>Traditional Deployment: Long Lead Times</vt:lpstr>
      <vt:lpstr>DevOps Ideal: Faster Deployment</vt:lpstr>
      <vt:lpstr>Before and After Deployment</vt:lpstr>
      <vt:lpstr>Strategies for DevOps Success</vt:lpstr>
      <vt:lpstr>Case Study: DevOps in Action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142</cp:revision>
  <dcterms:created xsi:type="dcterms:W3CDTF">2025-01-12T19:11:07Z</dcterms:created>
  <dcterms:modified xsi:type="dcterms:W3CDTF">2025-01-13T02:36:36Z</dcterms:modified>
</cp:coreProperties>
</file>

<file path=docProps/thumbnail.jpeg>
</file>